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notesMasterIdLst>
    <p:notesMasterId r:id="rId12"/>
  </p:notesMasterIdLst>
  <p:sldIdLst>
    <p:sldId id="256" r:id="rId2"/>
    <p:sldId id="261" r:id="rId3"/>
    <p:sldId id="266" r:id="rId4"/>
    <p:sldId id="262" r:id="rId5"/>
    <p:sldId id="260" r:id="rId6"/>
    <p:sldId id="257" r:id="rId7"/>
    <p:sldId id="258" r:id="rId8"/>
    <p:sldId id="259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EB21-E670-404C-A63C-A7331A7159D5}" type="datetimeFigureOut">
              <a:rPr lang="pl-PL" smtClean="0"/>
              <a:t>21.03.2025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9A706-79FD-4CD1-A993-D90F28833A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821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723A1363-38A5-01AC-B295-AD94E26126B9}"/>
              </a:ext>
            </a:extLst>
          </p:cNvPr>
          <p:cNvSpPr txBox="1"/>
          <p:nvPr/>
        </p:nvSpPr>
        <p:spPr>
          <a:xfrm>
            <a:off x="5619618" y="13639720"/>
            <a:ext cx="4308570" cy="7173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12167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77768B-3899-4F17-965B-C159DBA16C91}" type="slidenum">
              <a:t>3</a:t>
            </a:fld>
            <a:endParaRPr lang="pl-PL" sz="19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4CD103A0-C3F6-CCBD-DD2C-07CAA952A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79388" y="1092200"/>
            <a:ext cx="9566275" cy="53816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15900FE5-A669-BE40-142F-9EF7595D7B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1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1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9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9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5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9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2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2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D525BB-DA17-4BA0-B3C8-3AC3ABC827E6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9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7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78ACAA-A0E6-2D8E-5736-8BD244BF3E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+mn-lt"/>
                <a:ea typeface="+mn-ea"/>
                <a:cs typeface="+mn-cs"/>
              </a:rPr>
              <a:t>ul. W. Broniewskiego 56</a:t>
            </a:r>
            <a:br>
              <a:rPr lang="pl-PL" sz="1800" dirty="0">
                <a:latin typeface="+mn-lt"/>
                <a:ea typeface="+mn-ea"/>
                <a:cs typeface="+mn-cs"/>
              </a:rPr>
            </a:br>
            <a:r>
              <a:rPr lang="pl-PL" sz="1800" dirty="0">
                <a:latin typeface="+mn-lt"/>
                <a:ea typeface="+mn-ea"/>
                <a:cs typeface="+mn-cs"/>
              </a:rPr>
              <a:t>01-716 Warszawa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B0D8CBF-69F1-394F-4322-76E5E5666C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BIELAŃSKIE CENTRUM WSPARCIA SENIORA „SENIOR+”</a:t>
            </a:r>
          </a:p>
        </p:txBody>
      </p:sp>
      <p:pic>
        <p:nvPicPr>
          <p:cNvPr id="8" name="Obraz 7" descr="Flaga Polski z poziomymi pasami białym i czerwonym oraz godło z białym orłem w koronie na czerwonym tle.">
            <a:extLst>
              <a:ext uri="{FF2B5EF4-FFF2-40B4-BE49-F238E27FC236}">
                <a16:creationId xmlns:a16="http://schemas.microsoft.com/office/drawing/2014/main" id="{32272B2F-1020-63FD-5A5F-A3ECFC101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899" y="285561"/>
            <a:ext cx="4739781" cy="1320802"/>
          </a:xfrm>
          <a:prstGeom prst="rect">
            <a:avLst/>
          </a:prstGeom>
        </p:spPr>
      </p:pic>
      <p:pic>
        <p:nvPicPr>
          <p:cNvPr id="10" name="Grafika 9" descr="Ręka trzymająca serce w zielonym kole, reprezentująca troskę i empatię.">
            <a:extLst>
              <a:ext uri="{FF2B5EF4-FFF2-40B4-BE49-F238E27FC236}">
                <a16:creationId xmlns:a16="http://schemas.microsoft.com/office/drawing/2014/main" id="{7F7DA29C-EE65-C133-3EA5-FAD7F3EFA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280" y="285561"/>
            <a:ext cx="1266825" cy="1343025"/>
          </a:xfrm>
          <a:prstGeom prst="rect">
            <a:avLst/>
          </a:prstGeom>
        </p:spPr>
      </p:pic>
      <p:pic>
        <p:nvPicPr>
          <p:cNvPr id="12" name="Obraz 11" descr="Logo Senior Plus, z charakterystycznym wzorem domu połączonego z sercem, które podkreśla zaangażowanie w życie seniorów.">
            <a:extLst>
              <a:ext uri="{FF2B5EF4-FFF2-40B4-BE49-F238E27FC236}">
                <a16:creationId xmlns:a16="http://schemas.microsoft.com/office/drawing/2014/main" id="{17A2023F-88AC-42A8-B072-873D0E379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374" y="274320"/>
            <a:ext cx="3485114" cy="14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8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76123B-9183-AB06-AC22-AE93A808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BIELAŃSKIE CENTRUM WSPARCIA SENIORA „SENIOR+” - FOTORELACJA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AE6CEE-7DE8-6B7D-C41C-EC09A94F1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ZAJĘCIA</a:t>
            </a:r>
          </a:p>
        </p:txBody>
      </p:sp>
      <p:pic>
        <p:nvPicPr>
          <p:cNvPr id="8" name="Symbol zastępczy zawartości 7" descr="Wnętrze sali z grupą osób, które podziwiają grupę baletnic tańczących na scenie.">
            <a:extLst>
              <a:ext uri="{FF2B5EF4-FFF2-40B4-BE49-F238E27FC236}">
                <a16:creationId xmlns:a16="http://schemas.microsoft.com/office/drawing/2014/main" id="{AFD3AC64-30B8-7C6E-5C2A-0D132C0EEE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6963" y="2819982"/>
            <a:ext cx="4938712" cy="2903962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77B9BC5-1EAD-D0CC-E27D-AB6CF5573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ZAJĘCIA</a:t>
            </a:r>
          </a:p>
        </p:txBody>
      </p:sp>
      <p:pic>
        <p:nvPicPr>
          <p:cNvPr id="10" name="Symbol zastępczy zawartości 9" descr="Wnętrze z grupą seniorów siedzących przy stołach, obserwujących przedstawienie.">
            <a:extLst>
              <a:ext uri="{FF2B5EF4-FFF2-40B4-BE49-F238E27FC236}">
                <a16:creationId xmlns:a16="http://schemas.microsoft.com/office/drawing/2014/main" id="{9F01710E-92C9-8D9D-325B-9B1D31F558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48047" y="2819982"/>
            <a:ext cx="4677507" cy="2903962"/>
          </a:xfrm>
        </p:spPr>
      </p:pic>
    </p:spTree>
    <p:extLst>
      <p:ext uri="{BB962C8B-B14F-4D97-AF65-F5344CB8AC3E}">
        <p14:creationId xmlns:p14="http://schemas.microsoft.com/office/powerpoint/2010/main" val="166191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DBE6E6-45AF-DDAF-5305-E6664F94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BIELAŃSKIE CENTRUM WSPARCIA SENIORA „SENIOR+” - FINANSE</a:t>
            </a:r>
          </a:p>
        </p:txBody>
      </p:sp>
      <p:pic>
        <p:nvPicPr>
          <p:cNvPr id="9" name="Symbol zastępczy zawartości 8" descr="Program Wieloletni &quot;Senior+&quot; - inicjatywa wspierająca seniorów w aktywnym życiu i integracji społecznej współfinansowana ze środków m.st. Warszawy. Kwota współfinansowania 4705838,00 zł, całkowita wartość inwestycji 5105838,00 zł">
            <a:extLst>
              <a:ext uri="{FF2B5EF4-FFF2-40B4-BE49-F238E27FC236}">
                <a16:creationId xmlns:a16="http://schemas.microsoft.com/office/drawing/2014/main" id="{F24AF372-956B-BFC0-200E-3AC65BE83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674" y="1913529"/>
            <a:ext cx="5631247" cy="4022725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8D9A998-1A6F-F07F-3591-38CF82327CF1}"/>
              </a:ext>
            </a:extLst>
          </p:cNvPr>
          <p:cNvSpPr txBox="1"/>
          <p:nvPr/>
        </p:nvSpPr>
        <p:spPr>
          <a:xfrm>
            <a:off x="6476301" y="2478341"/>
            <a:ext cx="4947025" cy="289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Całkowita wartość inwestycji: 			</a:t>
            </a:r>
          </a:p>
          <a:p>
            <a:pPr algn="r"/>
            <a:r>
              <a:rPr lang="pl-PL" sz="1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5 105 838,00 zł</a:t>
            </a:r>
          </a:p>
          <a:p>
            <a:endParaRPr lang="pl-PL" sz="1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Współfinansowano ze środków m.st. Warszawy:</a:t>
            </a:r>
          </a:p>
          <a:p>
            <a:pPr algn="r"/>
            <a:r>
              <a:rPr lang="pl-PL" sz="1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4 705 838,00 zł</a:t>
            </a:r>
          </a:p>
          <a:p>
            <a:endParaRPr lang="pl-PL" sz="1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W ramach Programu Senior+:</a:t>
            </a:r>
          </a:p>
          <a:p>
            <a:pPr algn="r"/>
            <a:r>
              <a:rPr lang="pl-PL" sz="1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500 000,00 zł</a:t>
            </a:r>
          </a:p>
          <a:p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		w tym: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Dofinansowanie z Budżetu Państwa:</a:t>
            </a:r>
          </a:p>
          <a:p>
            <a:pPr algn="r"/>
            <a:r>
              <a:rPr lang="pl-PL" sz="1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400 000,00 zł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Wkład własny:</a:t>
            </a:r>
          </a:p>
          <a:p>
            <a:pPr algn="r"/>
            <a:r>
              <a:rPr lang="pl-PL" sz="1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100 000,00 zł</a:t>
            </a:r>
          </a:p>
        </p:txBody>
      </p:sp>
    </p:spTree>
    <p:extLst>
      <p:ext uri="{BB962C8B-B14F-4D97-AF65-F5344CB8AC3E}">
        <p14:creationId xmlns:p14="http://schemas.microsoft.com/office/powerpoint/2010/main" val="144341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77641CF-29EE-1116-C279-634715A1A733}"/>
              </a:ext>
            </a:extLst>
          </p:cNvPr>
          <p:cNvSpPr/>
          <p:nvPr/>
        </p:nvSpPr>
        <p:spPr>
          <a:xfrm>
            <a:off x="4211809" y="1644841"/>
            <a:ext cx="3958840" cy="239937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5713" rIns="0" bIns="0" anchor="t" anchorCtr="1" compatLnSpc="0">
            <a:spAutoFit/>
          </a:bodyPr>
          <a:lstStyle/>
          <a:p>
            <a:pPr marL="327" algn="ctr" defTabSz="414589" hangingPunct="0">
              <a:spcBef>
                <a:spcPts val="4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40" b="1" dirty="0">
                <a:solidFill>
                  <a:srgbClr val="19324C"/>
                </a:solidFill>
                <a:latin typeface="Arial" pitchFamily="18"/>
                <a:ea typeface="Microsoft YaHei" pitchFamily="2"/>
                <a:cs typeface="Arial" pitchFamily="2"/>
              </a:rPr>
              <a:t>DOFINANSOWANO </a:t>
            </a:r>
            <a:br>
              <a:rPr lang="pl-PL" sz="2040" b="1" dirty="0">
                <a:solidFill>
                  <a:srgbClr val="19324C"/>
                </a:solidFill>
                <a:latin typeface="Arial" pitchFamily="18"/>
                <a:ea typeface="Microsoft YaHei" pitchFamily="2"/>
                <a:cs typeface="Arial" pitchFamily="2"/>
              </a:rPr>
            </a:br>
            <a:r>
              <a:rPr lang="pl-PL" sz="2040" b="1" dirty="0">
                <a:solidFill>
                  <a:srgbClr val="19324C"/>
                </a:solidFill>
                <a:latin typeface="Arial" pitchFamily="18"/>
                <a:ea typeface="Microsoft YaHei" pitchFamily="2"/>
                <a:cs typeface="Arial" pitchFamily="2"/>
              </a:rPr>
              <a:t>ZE ŚRODKÓW </a:t>
            </a:r>
            <a:br>
              <a:rPr lang="pl-PL" sz="2040" b="1" dirty="0">
                <a:solidFill>
                  <a:srgbClr val="19324C"/>
                </a:solidFill>
                <a:latin typeface="Arial" pitchFamily="18"/>
                <a:ea typeface="Microsoft YaHei" pitchFamily="2"/>
                <a:cs typeface="Arial" pitchFamily="2"/>
              </a:rPr>
            </a:br>
            <a:r>
              <a:rPr lang="pl-PL" sz="2040" b="1" dirty="0">
                <a:solidFill>
                  <a:srgbClr val="19324C"/>
                </a:solidFill>
                <a:latin typeface="Arial" pitchFamily="18"/>
                <a:ea typeface="Microsoft YaHei" pitchFamily="2"/>
                <a:cs typeface="Arial" pitchFamily="2"/>
              </a:rPr>
              <a:t>BUDŻETU PAŃSTWA</a:t>
            </a:r>
          </a:p>
          <a:p>
            <a:pPr marL="327" algn="ctr" defTabSz="414589" hangingPunct="0">
              <a:spcBef>
                <a:spcPts val="4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40" b="1" dirty="0">
              <a:solidFill>
                <a:srgbClr val="19324C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327" algn="ctr" defTabSz="414589" hangingPunct="0">
              <a:spcBef>
                <a:spcPts val="4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32" b="1" dirty="0">
                <a:solidFill>
                  <a:srgbClr val="19324C"/>
                </a:solidFill>
                <a:latin typeface="Arial" pitchFamily="18"/>
                <a:ea typeface="Microsoft YaHei" pitchFamily="2"/>
                <a:cs typeface="Arial" pitchFamily="2"/>
              </a:rPr>
              <a:t>PROGRAM WIELOLETNI „SENIOR+” </a:t>
            </a:r>
            <a:br>
              <a:rPr lang="pl-PL" sz="1632" b="1" dirty="0">
                <a:solidFill>
                  <a:srgbClr val="19324C"/>
                </a:solidFill>
                <a:latin typeface="Arial" pitchFamily="18"/>
                <a:ea typeface="Microsoft YaHei" pitchFamily="2"/>
                <a:cs typeface="Arial" pitchFamily="2"/>
              </a:rPr>
            </a:br>
            <a:r>
              <a:rPr lang="pl-PL" sz="1632" b="1" dirty="0">
                <a:solidFill>
                  <a:srgbClr val="19324C"/>
                </a:solidFill>
                <a:latin typeface="Arial" pitchFamily="18"/>
                <a:ea typeface="Microsoft YaHei" pitchFamily="2"/>
                <a:cs typeface="Arial" pitchFamily="2"/>
              </a:rPr>
              <a:t>NA LATA 2021-2025</a:t>
            </a:r>
          </a:p>
          <a:p>
            <a:pPr marL="327" algn="ctr" defTabSz="414589" hangingPunct="0">
              <a:spcBef>
                <a:spcPts val="4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32" b="1" dirty="0">
              <a:solidFill>
                <a:srgbClr val="19324C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327" algn="ctr" defTabSz="414589" hangingPunct="0">
              <a:spcBef>
                <a:spcPts val="4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587" dirty="0">
                <a:solidFill>
                  <a:srgbClr val="19324C"/>
                </a:solidFill>
                <a:latin typeface="Arial" pitchFamily="34"/>
                <a:ea typeface="Microsoft YaHei" pitchFamily="2"/>
                <a:cs typeface="Verdana" pitchFamily="2"/>
              </a:rPr>
              <a:t>Moduł I: Utworzenie lub wyposażenie placówki „Senior +” (edycja 2022)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8A8AF4CD-17F1-E1BC-D473-73F14A20BC10}"/>
              </a:ext>
            </a:extLst>
          </p:cNvPr>
          <p:cNvSpPr/>
          <p:nvPr/>
        </p:nvSpPr>
        <p:spPr>
          <a:xfrm>
            <a:off x="5448105" y="4200015"/>
            <a:ext cx="1206389" cy="1394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5713" rIns="0" bIns="0" anchor="t" anchorCtr="0" compatLnSpc="0">
            <a:spAutoFit/>
          </a:bodyPr>
          <a:lstStyle/>
          <a:p>
            <a:pPr marL="5713" defTabSz="414589" hangingPunct="0">
              <a:spcBef>
                <a:spcPts val="4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907" b="1" dirty="0">
                <a:solidFill>
                  <a:srgbClr val="19324C"/>
                </a:solidFill>
                <a:latin typeface="Arial" pitchFamily="18"/>
                <a:ea typeface="Microsoft YaHei" pitchFamily="2"/>
                <a:cs typeface="Arial" pitchFamily="2"/>
              </a:rPr>
              <a:t>DOFINANSOWANIE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40EE4E02-1CB7-4108-EC78-8FFC11B39B64}"/>
              </a:ext>
            </a:extLst>
          </p:cNvPr>
          <p:cNvSpPr/>
          <p:nvPr/>
        </p:nvSpPr>
        <p:spPr>
          <a:xfrm>
            <a:off x="5328302" y="4769992"/>
            <a:ext cx="1477667" cy="1394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5713" rIns="0" bIns="0" anchor="t" anchorCtr="0" compatLnSpc="0">
            <a:spAutoFit/>
          </a:bodyPr>
          <a:lstStyle/>
          <a:p>
            <a:pPr marL="5713" defTabSz="414589" hangingPunct="0">
              <a:spcBef>
                <a:spcPts val="4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907" b="1">
                <a:solidFill>
                  <a:srgbClr val="19324C"/>
                </a:solidFill>
                <a:latin typeface="Arial" pitchFamily="18"/>
                <a:ea typeface="Microsoft YaHei" pitchFamily="2"/>
                <a:cs typeface="Arial" pitchFamily="2"/>
              </a:rPr>
              <a:t>CAŁKOWITA WARTOŚĆ</a:t>
            </a:r>
          </a:p>
        </p:txBody>
      </p:sp>
      <p:sp>
        <p:nvSpPr>
          <p:cNvPr id="9" name="Dowolny kształt 4">
            <a:extLst>
              <a:ext uri="{FF2B5EF4-FFF2-40B4-BE49-F238E27FC236}">
                <a16:creationId xmlns:a16="http://schemas.microsoft.com/office/drawing/2014/main" id="{971A3C26-913D-79FA-0F98-F1F98E0C7E8B}"/>
              </a:ext>
            </a:extLst>
          </p:cNvPr>
          <p:cNvSpPr/>
          <p:nvPr/>
        </p:nvSpPr>
        <p:spPr>
          <a:xfrm>
            <a:off x="5403223" y="4399146"/>
            <a:ext cx="1273150" cy="22640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5713" rIns="0" bIns="0" anchor="t" anchorCtr="0" compatLnSpc="0">
            <a:spAutoFit/>
          </a:bodyPr>
          <a:lstStyle/>
          <a:p>
            <a:pPr marL="5713" defTabSz="414589" hangingPunct="0">
              <a:spcBef>
                <a:spcPts val="4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96" b="1" dirty="0">
                <a:solidFill>
                  <a:srgbClr val="19324C"/>
                </a:solidFill>
                <a:latin typeface="Arial" pitchFamily="18"/>
                <a:ea typeface="Microsoft YaHei" pitchFamily="2"/>
                <a:cs typeface="Arial" pitchFamily="2"/>
              </a:rPr>
              <a:t>400 000,00 zł</a:t>
            </a:r>
          </a:p>
        </p:txBody>
      </p:sp>
      <p:sp>
        <p:nvSpPr>
          <p:cNvPr id="10" name="Dowolny kształt 5">
            <a:extLst>
              <a:ext uri="{FF2B5EF4-FFF2-40B4-BE49-F238E27FC236}">
                <a16:creationId xmlns:a16="http://schemas.microsoft.com/office/drawing/2014/main" id="{5AC7CE46-1451-EA31-656B-E12EB566B554}"/>
              </a:ext>
            </a:extLst>
          </p:cNvPr>
          <p:cNvSpPr/>
          <p:nvPr/>
        </p:nvSpPr>
        <p:spPr>
          <a:xfrm>
            <a:off x="5377758" y="4986752"/>
            <a:ext cx="1273150" cy="22640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5713" rIns="0" bIns="0" anchor="t" anchorCtr="0" compatLnSpc="0">
            <a:spAutoFit/>
          </a:bodyPr>
          <a:lstStyle/>
          <a:p>
            <a:pPr marL="5713" defTabSz="414589" hangingPunct="0">
              <a:spcBef>
                <a:spcPts val="4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96" b="1" dirty="0">
                <a:solidFill>
                  <a:srgbClr val="19324C"/>
                </a:solidFill>
                <a:latin typeface="Arial" pitchFamily="18"/>
                <a:ea typeface="Microsoft YaHei" pitchFamily="2"/>
                <a:cs typeface="Arial" pitchFamily="2"/>
              </a:rPr>
              <a:t>500 000,00 zł</a:t>
            </a:r>
          </a:p>
        </p:txBody>
      </p:sp>
      <p:pic>
        <p:nvPicPr>
          <p:cNvPr id="11" name="Obraz 10" descr="Flaga Polski z poziomymi pasami białym i czerwonym oraz godło z białym orłem w koronie na czerwonym tle.">
            <a:extLst>
              <a:ext uri="{FF2B5EF4-FFF2-40B4-BE49-F238E27FC236}">
                <a16:creationId xmlns:a16="http://schemas.microsoft.com/office/drawing/2014/main" id="{C444C115-7BD8-C33B-3903-9C3FD44C8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244" y="179600"/>
            <a:ext cx="4739781" cy="13208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CC8098-577B-0F78-2EAA-9C1421B2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Bielańskie Centrum Wsparcia Seniora 01-716 Warszawa ul. W. Broniewskiego 56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7D3C82-997C-7E63-9253-E13599E7E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517" y="1840971"/>
            <a:ext cx="10058400" cy="402336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Tabliczka w kolorze czerwonym z białym napisem, otoczonym białą ramką, o treści: &quot;Bielańskie Centrum Wsparcia Seniora 01-716 Warszawa ul. W. Broniewskiego 56&quot; ">
            <a:extLst>
              <a:ext uri="{FF2B5EF4-FFF2-40B4-BE49-F238E27FC236}">
                <a16:creationId xmlns:a16="http://schemas.microsoft.com/office/drawing/2014/main" id="{1B200E85-8CD1-3D8D-891F-69925EB1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B361CD-F3BB-1FE5-2631-4D4498AC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BIELAŃSKIE CENTRUM WSPARCIA SENIORA „SENIOR+” - OPIS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198ED9-53C1-F85E-4235-D86E136BB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BIELAŃSKIE CENTRUM WSPARCIA SENIORA „SENIOR+” </a:t>
            </a:r>
            <a:r>
              <a:rPr lang="pl-PL" dirty="0"/>
              <a:t>zaprasza osoby w wieku 60+ zamieszkujące na terenie Dzielnicy Bielany m.st. Warszawy. Pierwszeństwo mają osoby samotne lub osamotnione w rodzinie, nieaktywne zawodowo, z niepełnosprawnością, o niskich dochodach, zagrożone przemocą domową, przebywające w trudnych warunkach mieszkaniowych, mające trudności w przygotowaniu ciepłego posiłku.</a:t>
            </a:r>
          </a:p>
          <a:p>
            <a:r>
              <a:rPr lang="pl-PL" dirty="0"/>
              <a:t>W roku 2023 z zajęć korzysta 80 osób i na tyle miejsc został przewidziany harmonogram zajęć oraz budynek przy ul. Broniewskiego 56.</a:t>
            </a:r>
          </a:p>
          <a:p>
            <a:r>
              <a:rPr lang="pl-PL" dirty="0"/>
              <a:t>Podczas pobytu w Centrum seniorzy mają zapewniony gorący posiłek, jak również szereg zajęć o charakterze aktywizacyjnym, między innymi wsparcie socjalne, zajęcia edukacyjne, </a:t>
            </a:r>
            <a:r>
              <a:rPr lang="pl-PL" dirty="0" err="1"/>
              <a:t>kulturalno</a:t>
            </a:r>
            <a:r>
              <a:rPr lang="pl-PL" dirty="0"/>
              <a:t> – oświatowe, sportowo – rekreacyjne, w zakresie aktywności społecznej, aktywności ruchowej czy terapii zajęciowej.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219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87CF05-D698-9AC5-F7B7-EB606B8B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BIELAŃSKIE CENTRUM WSPARCIA SENIORA „SENIOR+” - OFERTA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350CDE-63D8-F7BD-6E91-BD193BCBB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2400" dirty="0"/>
              <a:t>Placówka </a:t>
            </a:r>
            <a:r>
              <a:rPr lang="pl-PL" sz="2400" b="1" dirty="0"/>
              <a:t>Bielańskie Centrum Wsparcia Seniora „Senior+” </a:t>
            </a:r>
            <a:r>
              <a:rPr lang="pl-PL" sz="2400" dirty="0"/>
              <a:t>zapewnia wsparcie dla Seniorów w pokonywaniu trudności dnia codziennego.</a:t>
            </a:r>
          </a:p>
          <a:p>
            <a:r>
              <a:rPr lang="pl-PL" sz="2400" dirty="0"/>
              <a:t>Działania podejmowane w Placówce to między innymi: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Spotkania międzypokoleniowe,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Zajęcia </a:t>
            </a:r>
            <a:r>
              <a:rPr lang="pl-PL" sz="2400" dirty="0" err="1"/>
              <a:t>Nordic</a:t>
            </a:r>
            <a:r>
              <a:rPr lang="pl-PL" sz="2400" dirty="0"/>
              <a:t> </a:t>
            </a:r>
            <a:r>
              <a:rPr lang="pl-PL" sz="2400" dirty="0" err="1"/>
              <a:t>Walking</a:t>
            </a:r>
            <a:r>
              <a:rPr lang="pl-PL" sz="2400" dirty="0"/>
              <a:t>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Zajęcia gimnastyki usprawniającej,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Tańce w kręgu,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Zajęcia komputerowe,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Indywidualne konsultacje komputerowe,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Trening pamięci,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Akademia Umysłu,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53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F27618-5DB3-2272-7D1C-8222352C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BIELAŃSKIE CENTRUM WSPARCIA SENIORA „SENIOR+” - OFERTA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E5A280-B98F-53BA-017E-3757D47E6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000" dirty="0"/>
              <a:t>Zajęcia z zakresu fizjoterapii,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/>
              <a:t>Zajęcia kulinarne,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/>
              <a:t>Zajęcia </a:t>
            </a:r>
            <a:r>
              <a:rPr lang="pl-PL" sz="2000" dirty="0" err="1"/>
              <a:t>teatralno</a:t>
            </a:r>
            <a:r>
              <a:rPr lang="pl-PL" sz="2000" dirty="0"/>
              <a:t> – artystyczne,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/>
              <a:t>Terapia ręki,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/>
              <a:t>Zajęcia integracyjne,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/>
              <a:t>Arteterapia,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/>
              <a:t>Lektoraty językowe,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/>
              <a:t>Zabawy taneczne,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/>
              <a:t>Trening Umiejętności Społecznych,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/>
              <a:t>Zajęcia </a:t>
            </a:r>
            <a:r>
              <a:rPr lang="pl-PL" sz="2000" dirty="0" err="1"/>
              <a:t>muzykalno</a:t>
            </a:r>
            <a:r>
              <a:rPr lang="pl-PL" sz="2000" dirty="0"/>
              <a:t> - wokalne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956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7688A0-D17E-AD23-69FE-90BF3CE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BIELAŃSKIE CENTRUM WSPARCIA SENIORA „SENIOR+” - FOTORELACJA</a:t>
            </a:r>
          </a:p>
        </p:txBody>
      </p:sp>
      <p:sp>
        <p:nvSpPr>
          <p:cNvPr id="26" name="Symbol zastępczy tekstu 25">
            <a:extLst>
              <a:ext uri="{FF2B5EF4-FFF2-40B4-BE49-F238E27FC236}">
                <a16:creationId xmlns:a16="http://schemas.microsoft.com/office/drawing/2014/main" id="{8D341693-DCF9-3268-4377-E47636AB6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BUDYNEK</a:t>
            </a:r>
          </a:p>
        </p:txBody>
      </p:sp>
      <p:pic>
        <p:nvPicPr>
          <p:cNvPr id="9" name="Symbol zastępczy zawartości 8" descr="Budynek z balkonem i czerwonym daszkiem, wyróżniający się w miejskim krajobrazie.">
            <a:extLst>
              <a:ext uri="{FF2B5EF4-FFF2-40B4-BE49-F238E27FC236}">
                <a16:creationId xmlns:a16="http://schemas.microsoft.com/office/drawing/2014/main" id="{1DA4E433-E99B-320E-4D4B-D88868D8D2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14186" y="2582863"/>
            <a:ext cx="4504266" cy="3378200"/>
          </a:xfrm>
        </p:spPr>
      </p:pic>
      <p:sp>
        <p:nvSpPr>
          <p:cNvPr id="27" name="Symbol zastępczy tekstu 26">
            <a:extLst>
              <a:ext uri="{FF2B5EF4-FFF2-40B4-BE49-F238E27FC236}">
                <a16:creationId xmlns:a16="http://schemas.microsoft.com/office/drawing/2014/main" id="{614A8B91-39E8-E865-65FC-4D7B0E364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SENIORZY</a:t>
            </a:r>
          </a:p>
        </p:txBody>
      </p:sp>
      <p:pic>
        <p:nvPicPr>
          <p:cNvPr id="30" name="Symbol zastępczy zawartości 29" descr="Trzy kobiety na wydarzeniu, podnoszące ręce w górę, wyrażają radość i entuzjazm. ">
            <a:extLst>
              <a:ext uri="{FF2B5EF4-FFF2-40B4-BE49-F238E27FC236}">
                <a16:creationId xmlns:a16="http://schemas.microsoft.com/office/drawing/2014/main" id="{73D4E3D9-999E-DAFF-9559-AD1F609175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18238" y="2629067"/>
            <a:ext cx="4937125" cy="3285791"/>
          </a:xfrm>
        </p:spPr>
      </p:pic>
    </p:spTree>
    <p:extLst>
      <p:ext uri="{BB962C8B-B14F-4D97-AF65-F5344CB8AC3E}">
        <p14:creationId xmlns:p14="http://schemas.microsoft.com/office/powerpoint/2010/main" val="75461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A9698A-CDB5-9CF6-742A-5087A3DA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BIELAŃSKIE CENTRUM WSPARCIA SENIORA „SENIOR+” - FOTORELACJA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2436DF0-6E5D-55F8-894B-863959F4C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ZAJĘCIA</a:t>
            </a:r>
          </a:p>
        </p:txBody>
      </p:sp>
      <p:pic>
        <p:nvPicPr>
          <p:cNvPr id="8" name="Symbol zastępczy zawartości 7" descr="Zajęcia ruchowe, uczestnicy ćwiczą na matach w nowoczesnej sali przed ścianą z luster synchronizując swoje ruchy.   ">
            <a:extLst>
              <a:ext uri="{FF2B5EF4-FFF2-40B4-BE49-F238E27FC236}">
                <a16:creationId xmlns:a16="http://schemas.microsoft.com/office/drawing/2014/main" id="{24E74E99-980F-60DB-488A-3B0C8AC0E3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14186" y="2582863"/>
            <a:ext cx="4504266" cy="337820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8F1038F-21DE-B99A-E209-8266EC738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ZAJĘCIA</a:t>
            </a:r>
          </a:p>
        </p:txBody>
      </p:sp>
      <p:pic>
        <p:nvPicPr>
          <p:cNvPr id="10" name="Symbol zastępczy zawartości 9" descr="Grupa mężczyzn w cylindrach i muszkach, elegancko ubranych, pozująca do zdjęcia na jasnym tle.  ">
            <a:extLst>
              <a:ext uri="{FF2B5EF4-FFF2-40B4-BE49-F238E27FC236}">
                <a16:creationId xmlns:a16="http://schemas.microsoft.com/office/drawing/2014/main" id="{D047CF41-8B4C-8A5C-A5B5-13FAC6918A1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18238" y="2582334"/>
            <a:ext cx="4937125" cy="3378199"/>
          </a:xfrm>
        </p:spPr>
      </p:pic>
    </p:spTree>
    <p:extLst>
      <p:ext uri="{BB962C8B-B14F-4D97-AF65-F5344CB8AC3E}">
        <p14:creationId xmlns:p14="http://schemas.microsoft.com/office/powerpoint/2010/main" val="9480344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261</TotalTime>
  <Words>406</Words>
  <Application>Microsoft Office PowerPoint</Application>
  <PresentationFormat>Panoramiczny</PresentationFormat>
  <Paragraphs>64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Retrospekcja</vt:lpstr>
      <vt:lpstr>ul. W. Broniewskiego 56 01-716 Warszawa</vt:lpstr>
      <vt:lpstr>BIELAŃSKIE CENTRUM WSPARCIA SENIORA „SENIOR+” - FINANSE</vt:lpstr>
      <vt:lpstr>Prezentacja programu PowerPoint</vt:lpstr>
      <vt:lpstr>Bielańskie Centrum Wsparcia Seniora 01-716 Warszawa ul. W. Broniewskiego 56</vt:lpstr>
      <vt:lpstr>BIELAŃSKIE CENTRUM WSPARCIA SENIORA „SENIOR+” - OPIS</vt:lpstr>
      <vt:lpstr>BIELAŃSKIE CENTRUM WSPARCIA SENIORA „SENIOR+” - OFERTA</vt:lpstr>
      <vt:lpstr>BIELAŃSKIE CENTRUM WSPARCIA SENIORA „SENIOR+” - OFERTA</vt:lpstr>
      <vt:lpstr>BIELAŃSKIE CENTRUM WSPARCIA SENIORA „SENIOR+” - FOTORELACJA</vt:lpstr>
      <vt:lpstr>BIELAŃSKIE CENTRUM WSPARCIA SENIORA „SENIOR+” - FOTORELACJA</vt:lpstr>
      <vt:lpstr>BIELAŃSKIE CENTRUM WSPARCIA SENIORA „SENIOR+” - FOTORELACJA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ul. W. Broniewskiego 56 01-716 Warszawa</dc:title>
  <dc:creator>Roman Korycki</dc:creator>
  <cp:lastModifiedBy>Mateusz Chudek</cp:lastModifiedBy>
  <cp:revision>21</cp:revision>
  <dcterms:created xsi:type="dcterms:W3CDTF">2023-04-21T08:46:27Z</dcterms:created>
  <dcterms:modified xsi:type="dcterms:W3CDTF">2025-03-21T10:24:12Z</dcterms:modified>
</cp:coreProperties>
</file>